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65" r:id="rId5"/>
    <p:sldId id="310" r:id="rId6"/>
    <p:sldId id="313" r:id="rId7"/>
    <p:sldId id="320" r:id="rId8"/>
    <p:sldId id="321" r:id="rId9"/>
    <p:sldId id="324" r:id="rId10"/>
    <p:sldId id="337" r:id="rId11"/>
    <p:sldId id="344" r:id="rId12"/>
    <p:sldId id="342" r:id="rId13"/>
    <p:sldId id="343" r:id="rId14"/>
    <p:sldId id="325" r:id="rId15"/>
    <p:sldId id="326" r:id="rId16"/>
    <p:sldId id="327" r:id="rId17"/>
    <p:sldId id="338" r:id="rId18"/>
    <p:sldId id="339" r:id="rId19"/>
    <p:sldId id="328" r:id="rId20"/>
    <p:sldId id="329" r:id="rId21"/>
    <p:sldId id="322" r:id="rId22"/>
    <p:sldId id="330" r:id="rId23"/>
    <p:sldId id="331" r:id="rId24"/>
    <p:sldId id="332" r:id="rId25"/>
    <p:sldId id="340" r:id="rId26"/>
    <p:sldId id="341" r:id="rId27"/>
    <p:sldId id="334" r:id="rId28"/>
    <p:sldId id="335" r:id="rId29"/>
    <p:sldId id="345" r:id="rId30"/>
    <p:sldId id="336" r:id="rId31"/>
  </p:sldIdLst>
  <p:sldSz cx="12188825" cy="6858000"/>
  <p:notesSz cx="6858000" cy="9144000"/>
  <p:custDataLst>
    <p:tags r:id="rId34"/>
  </p:custDataLst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E20"/>
    <a:srgbClr val="00C5F0"/>
    <a:srgbClr val="66A8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43" autoAdjust="0"/>
    <p:restoredTop sz="94629" autoAdjust="0"/>
  </p:normalViewPr>
  <p:slideViewPr>
    <p:cSldViewPr showGuides="1">
      <p:cViewPr varScale="1">
        <p:scale>
          <a:sx n="112" d="100"/>
          <a:sy n="112" d="100"/>
        </p:scale>
        <p:origin x="624" y="200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88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F033E3-0B2B-8E46-A400-938F12BA43C6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3875947-6745-4C44-8C7A-C27FA2F15951}">
      <dgm:prSet phldrT="[Testo]" custT="1"/>
      <dgm:spPr/>
      <dgm:t>
        <a:bodyPr/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>
              <a:solidFill>
                <a:srgbClr val="000E20"/>
              </a:solidFill>
              <a:latin typeface="Corbel"/>
              <a:ea typeface="+mn-ea"/>
              <a:cs typeface="+mn-cs"/>
            </a:rPr>
            <a:t>Lobby</a:t>
          </a:r>
        </a:p>
      </dgm:t>
    </dgm:pt>
    <dgm:pt modelId="{852EC6C3-FB4A-EC44-A77F-1AE7005077A3}" type="parTrans" cxnId="{323333C7-DB30-1F4F-BE19-FED4A09D558E}">
      <dgm:prSet/>
      <dgm:spPr/>
      <dgm:t>
        <a:bodyPr/>
        <a:lstStyle/>
        <a:p>
          <a:pPr algn="ctr"/>
          <a:endParaRPr lang="it-IT"/>
        </a:p>
      </dgm:t>
    </dgm:pt>
    <dgm:pt modelId="{0A4F61F0-5EE4-6043-9C60-D8FF94594040}" type="sibTrans" cxnId="{323333C7-DB30-1F4F-BE19-FED4A09D558E}">
      <dgm:prSet/>
      <dgm:spPr/>
      <dgm:t>
        <a:bodyPr/>
        <a:lstStyle/>
        <a:p>
          <a:pPr algn="ctr"/>
          <a:endParaRPr lang="it-IT"/>
        </a:p>
      </dgm:t>
    </dgm:pt>
    <dgm:pt modelId="{A907E38B-313E-FE4C-8F05-1D20BC3B175E}">
      <dgm:prSet phldrT="[Testo]" custT="1"/>
      <dgm:spPr/>
      <dgm:t>
        <a:bodyPr/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>
              <a:solidFill>
                <a:srgbClr val="000E20"/>
              </a:solidFill>
              <a:latin typeface="Corbel"/>
              <a:ea typeface="+mn-ea"/>
              <a:cs typeface="+mn-cs"/>
            </a:rPr>
            <a:t>Scena di gioco</a:t>
          </a:r>
        </a:p>
      </dgm:t>
    </dgm:pt>
    <dgm:pt modelId="{815CFA6C-BACE-AA4D-8573-F064B232B3D0}" type="parTrans" cxnId="{171FCC41-0C8D-D04C-9361-8010B9F85C08}">
      <dgm:prSet/>
      <dgm:spPr/>
      <dgm:t>
        <a:bodyPr/>
        <a:lstStyle/>
        <a:p>
          <a:pPr algn="ctr"/>
          <a:endParaRPr lang="it-IT"/>
        </a:p>
      </dgm:t>
    </dgm:pt>
    <dgm:pt modelId="{3E46B84A-E0CE-0441-B536-9772C38E4139}" type="sibTrans" cxnId="{171FCC41-0C8D-D04C-9361-8010B9F85C08}">
      <dgm:prSet/>
      <dgm:spPr/>
      <dgm:t>
        <a:bodyPr/>
        <a:lstStyle/>
        <a:p>
          <a:pPr algn="ctr"/>
          <a:endParaRPr lang="it-IT"/>
        </a:p>
      </dgm:t>
    </dgm:pt>
    <dgm:pt modelId="{DFE548B6-894D-A84E-AECE-734A3E182160}">
      <dgm:prSet phldrT="[Testo]" custT="1"/>
      <dgm:spPr/>
      <dgm:t>
        <a:bodyPr/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>
              <a:solidFill>
                <a:srgbClr val="000E20"/>
              </a:solidFill>
              <a:latin typeface="Corbel"/>
              <a:ea typeface="+mn-ea"/>
              <a:cs typeface="+mn-cs"/>
            </a:rPr>
            <a:t>Leader board</a:t>
          </a:r>
        </a:p>
      </dgm:t>
    </dgm:pt>
    <dgm:pt modelId="{F1A465C7-08CC-6C4E-912C-8A69685BEFDC}" type="parTrans" cxnId="{87DEF5E1-B535-5844-AD87-79C82D988B47}">
      <dgm:prSet/>
      <dgm:spPr/>
      <dgm:t>
        <a:bodyPr/>
        <a:lstStyle/>
        <a:p>
          <a:pPr algn="ctr"/>
          <a:endParaRPr lang="it-IT"/>
        </a:p>
      </dgm:t>
    </dgm:pt>
    <dgm:pt modelId="{EE064A3C-2BFC-DB4F-B23E-8B4CE24DE004}" type="sibTrans" cxnId="{87DEF5E1-B535-5844-AD87-79C82D988B47}">
      <dgm:prSet/>
      <dgm:spPr/>
      <dgm:t>
        <a:bodyPr/>
        <a:lstStyle/>
        <a:p>
          <a:pPr algn="ctr"/>
          <a:endParaRPr lang="it-IT"/>
        </a:p>
      </dgm:t>
    </dgm:pt>
    <dgm:pt modelId="{7A7B5516-A448-9C46-86A5-A0251FE3FB78}" type="pres">
      <dgm:prSet presAssocID="{54F033E3-0B2B-8E46-A400-938F12BA43C6}" presName="Name0" presStyleCnt="0">
        <dgm:presLayoutVars>
          <dgm:dir/>
          <dgm:resizeHandles val="exact"/>
        </dgm:presLayoutVars>
      </dgm:prSet>
      <dgm:spPr/>
    </dgm:pt>
    <dgm:pt modelId="{17BD8BC3-7BF0-ED49-A490-DA3318E16BC1}" type="pres">
      <dgm:prSet presAssocID="{43875947-6745-4C44-8C7A-C27FA2F15951}" presName="node" presStyleLbl="node1" presStyleIdx="0" presStyleCnt="3">
        <dgm:presLayoutVars>
          <dgm:bulletEnabled val="1"/>
        </dgm:presLayoutVars>
      </dgm:prSet>
      <dgm:spPr/>
    </dgm:pt>
    <dgm:pt modelId="{9943A1BB-E587-C142-9B2F-E21DF1916AE5}" type="pres">
      <dgm:prSet presAssocID="{0A4F61F0-5EE4-6043-9C60-D8FF94594040}" presName="sibTrans" presStyleLbl="sibTrans2D1" presStyleIdx="0" presStyleCnt="2"/>
      <dgm:spPr/>
    </dgm:pt>
    <dgm:pt modelId="{65A37D7B-37FB-5E44-9447-528592CA112E}" type="pres">
      <dgm:prSet presAssocID="{0A4F61F0-5EE4-6043-9C60-D8FF94594040}" presName="connectorText" presStyleLbl="sibTrans2D1" presStyleIdx="0" presStyleCnt="2"/>
      <dgm:spPr/>
    </dgm:pt>
    <dgm:pt modelId="{73B22ACC-B1FE-EF47-A253-49BB109F464C}" type="pres">
      <dgm:prSet presAssocID="{A907E38B-313E-FE4C-8F05-1D20BC3B175E}" presName="node" presStyleLbl="node1" presStyleIdx="1" presStyleCnt="3">
        <dgm:presLayoutVars>
          <dgm:bulletEnabled val="1"/>
        </dgm:presLayoutVars>
      </dgm:prSet>
      <dgm:spPr/>
    </dgm:pt>
    <dgm:pt modelId="{BA3A07A8-604C-3942-A5F1-9C6814A0297D}" type="pres">
      <dgm:prSet presAssocID="{3E46B84A-E0CE-0441-B536-9772C38E4139}" presName="sibTrans" presStyleLbl="sibTrans2D1" presStyleIdx="1" presStyleCnt="2"/>
      <dgm:spPr/>
    </dgm:pt>
    <dgm:pt modelId="{D392593E-8924-284A-A98A-89A47CEF60C8}" type="pres">
      <dgm:prSet presAssocID="{3E46B84A-E0CE-0441-B536-9772C38E4139}" presName="connectorText" presStyleLbl="sibTrans2D1" presStyleIdx="1" presStyleCnt="2"/>
      <dgm:spPr/>
    </dgm:pt>
    <dgm:pt modelId="{FD40E80E-8E8A-474B-9AE0-EC445040156B}" type="pres">
      <dgm:prSet presAssocID="{DFE548B6-894D-A84E-AECE-734A3E182160}" presName="node" presStyleLbl="node1" presStyleIdx="2" presStyleCnt="3">
        <dgm:presLayoutVars>
          <dgm:bulletEnabled val="1"/>
        </dgm:presLayoutVars>
      </dgm:prSet>
      <dgm:spPr/>
    </dgm:pt>
  </dgm:ptLst>
  <dgm:cxnLst>
    <dgm:cxn modelId="{12F3AD01-4F3B-7F47-ABAD-1DA10FE6FD02}" type="presOf" srcId="{54F033E3-0B2B-8E46-A400-938F12BA43C6}" destId="{7A7B5516-A448-9C46-86A5-A0251FE3FB78}" srcOrd="0" destOrd="0" presId="urn:microsoft.com/office/officeart/2005/8/layout/process1"/>
    <dgm:cxn modelId="{96F89A31-4F86-734A-80A7-5E509138F57D}" type="presOf" srcId="{3E46B84A-E0CE-0441-B536-9772C38E4139}" destId="{D392593E-8924-284A-A98A-89A47CEF60C8}" srcOrd="1" destOrd="0" presId="urn:microsoft.com/office/officeart/2005/8/layout/process1"/>
    <dgm:cxn modelId="{171FCC41-0C8D-D04C-9361-8010B9F85C08}" srcId="{54F033E3-0B2B-8E46-A400-938F12BA43C6}" destId="{A907E38B-313E-FE4C-8F05-1D20BC3B175E}" srcOrd="1" destOrd="0" parTransId="{815CFA6C-BACE-AA4D-8573-F064B232B3D0}" sibTransId="{3E46B84A-E0CE-0441-B536-9772C38E4139}"/>
    <dgm:cxn modelId="{36F1DC4B-1423-1C45-B1AC-FA3D879E4E04}" type="presOf" srcId="{0A4F61F0-5EE4-6043-9C60-D8FF94594040}" destId="{65A37D7B-37FB-5E44-9447-528592CA112E}" srcOrd="1" destOrd="0" presId="urn:microsoft.com/office/officeart/2005/8/layout/process1"/>
    <dgm:cxn modelId="{5AFD298A-BB71-F342-AC50-C55D7D24DD40}" type="presOf" srcId="{43875947-6745-4C44-8C7A-C27FA2F15951}" destId="{17BD8BC3-7BF0-ED49-A490-DA3318E16BC1}" srcOrd="0" destOrd="0" presId="urn:microsoft.com/office/officeart/2005/8/layout/process1"/>
    <dgm:cxn modelId="{B05C77B9-B5DD-1243-9FF7-976D68065D58}" type="presOf" srcId="{A907E38B-313E-FE4C-8F05-1D20BC3B175E}" destId="{73B22ACC-B1FE-EF47-A253-49BB109F464C}" srcOrd="0" destOrd="0" presId="urn:microsoft.com/office/officeart/2005/8/layout/process1"/>
    <dgm:cxn modelId="{323333C7-DB30-1F4F-BE19-FED4A09D558E}" srcId="{54F033E3-0B2B-8E46-A400-938F12BA43C6}" destId="{43875947-6745-4C44-8C7A-C27FA2F15951}" srcOrd="0" destOrd="0" parTransId="{852EC6C3-FB4A-EC44-A77F-1AE7005077A3}" sibTransId="{0A4F61F0-5EE4-6043-9C60-D8FF94594040}"/>
    <dgm:cxn modelId="{B8AD0BD1-739C-F942-A26F-6F8BF1606876}" type="presOf" srcId="{DFE548B6-894D-A84E-AECE-734A3E182160}" destId="{FD40E80E-8E8A-474B-9AE0-EC445040156B}" srcOrd="0" destOrd="0" presId="urn:microsoft.com/office/officeart/2005/8/layout/process1"/>
    <dgm:cxn modelId="{F3510DD9-F3DA-4648-9A4D-4593B3E2048A}" type="presOf" srcId="{3E46B84A-E0CE-0441-B536-9772C38E4139}" destId="{BA3A07A8-604C-3942-A5F1-9C6814A0297D}" srcOrd="0" destOrd="0" presId="urn:microsoft.com/office/officeart/2005/8/layout/process1"/>
    <dgm:cxn modelId="{87DEF5E1-B535-5844-AD87-79C82D988B47}" srcId="{54F033E3-0B2B-8E46-A400-938F12BA43C6}" destId="{DFE548B6-894D-A84E-AECE-734A3E182160}" srcOrd="2" destOrd="0" parTransId="{F1A465C7-08CC-6C4E-912C-8A69685BEFDC}" sibTransId="{EE064A3C-2BFC-DB4F-B23E-8B4CE24DE004}"/>
    <dgm:cxn modelId="{4BC451F2-69F8-FC41-93BB-C63E930F76B8}" type="presOf" srcId="{0A4F61F0-5EE4-6043-9C60-D8FF94594040}" destId="{9943A1BB-E587-C142-9B2F-E21DF1916AE5}" srcOrd="0" destOrd="0" presId="urn:microsoft.com/office/officeart/2005/8/layout/process1"/>
    <dgm:cxn modelId="{2E299484-B281-9948-82D8-24C230EE00C2}" type="presParOf" srcId="{7A7B5516-A448-9C46-86A5-A0251FE3FB78}" destId="{17BD8BC3-7BF0-ED49-A490-DA3318E16BC1}" srcOrd="0" destOrd="0" presId="urn:microsoft.com/office/officeart/2005/8/layout/process1"/>
    <dgm:cxn modelId="{B25659B6-8BA7-424E-9F11-B152F1C0C71E}" type="presParOf" srcId="{7A7B5516-A448-9C46-86A5-A0251FE3FB78}" destId="{9943A1BB-E587-C142-9B2F-E21DF1916AE5}" srcOrd="1" destOrd="0" presId="urn:microsoft.com/office/officeart/2005/8/layout/process1"/>
    <dgm:cxn modelId="{88F0C99E-8E11-F548-9A37-1652EEB7AF64}" type="presParOf" srcId="{9943A1BB-E587-C142-9B2F-E21DF1916AE5}" destId="{65A37D7B-37FB-5E44-9447-528592CA112E}" srcOrd="0" destOrd="0" presId="urn:microsoft.com/office/officeart/2005/8/layout/process1"/>
    <dgm:cxn modelId="{862FA0C5-82F2-0344-BE16-2FB58E308760}" type="presParOf" srcId="{7A7B5516-A448-9C46-86A5-A0251FE3FB78}" destId="{73B22ACC-B1FE-EF47-A253-49BB109F464C}" srcOrd="2" destOrd="0" presId="urn:microsoft.com/office/officeart/2005/8/layout/process1"/>
    <dgm:cxn modelId="{8B5B213E-5DBC-BA4E-A4CE-822159521849}" type="presParOf" srcId="{7A7B5516-A448-9C46-86A5-A0251FE3FB78}" destId="{BA3A07A8-604C-3942-A5F1-9C6814A0297D}" srcOrd="3" destOrd="0" presId="urn:microsoft.com/office/officeart/2005/8/layout/process1"/>
    <dgm:cxn modelId="{AED07760-780C-AE46-A829-4DFA23026398}" type="presParOf" srcId="{BA3A07A8-604C-3942-A5F1-9C6814A0297D}" destId="{D392593E-8924-284A-A98A-89A47CEF60C8}" srcOrd="0" destOrd="0" presId="urn:microsoft.com/office/officeart/2005/8/layout/process1"/>
    <dgm:cxn modelId="{B7A5C95E-D7CB-6B4D-93FC-385407D185AD}" type="presParOf" srcId="{7A7B5516-A448-9C46-86A5-A0251FE3FB78}" destId="{FD40E80E-8E8A-474B-9AE0-EC445040156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BD8BC3-7BF0-ED49-A490-DA3318E16BC1}">
      <dsp:nvSpPr>
        <dsp:cNvPr id="0" name=""/>
        <dsp:cNvSpPr/>
      </dsp:nvSpPr>
      <dsp:spPr>
        <a:xfrm>
          <a:off x="8164" y="1248164"/>
          <a:ext cx="2440184" cy="14641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>
              <a:solidFill>
                <a:srgbClr val="000E20"/>
              </a:solidFill>
              <a:latin typeface="Corbel"/>
              <a:ea typeface="+mn-ea"/>
              <a:cs typeface="+mn-cs"/>
            </a:rPr>
            <a:t>Lobby</a:t>
          </a:r>
        </a:p>
      </dsp:txBody>
      <dsp:txXfrm>
        <a:off x="51046" y="1291046"/>
        <a:ext cx="2354420" cy="1378346"/>
      </dsp:txXfrm>
    </dsp:sp>
    <dsp:sp modelId="{9943A1BB-E587-C142-9B2F-E21DF1916AE5}">
      <dsp:nvSpPr>
        <dsp:cNvPr id="0" name=""/>
        <dsp:cNvSpPr/>
      </dsp:nvSpPr>
      <dsp:spPr>
        <a:xfrm>
          <a:off x="2692367" y="1677637"/>
          <a:ext cx="517319" cy="6051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600" kern="1200"/>
        </a:p>
      </dsp:txBody>
      <dsp:txXfrm>
        <a:off x="2692367" y="1798670"/>
        <a:ext cx="362123" cy="363099"/>
      </dsp:txXfrm>
    </dsp:sp>
    <dsp:sp modelId="{73B22ACC-B1FE-EF47-A253-49BB109F464C}">
      <dsp:nvSpPr>
        <dsp:cNvPr id="0" name=""/>
        <dsp:cNvSpPr/>
      </dsp:nvSpPr>
      <dsp:spPr>
        <a:xfrm>
          <a:off x="3424423" y="1248164"/>
          <a:ext cx="2440184" cy="14641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>
              <a:solidFill>
                <a:srgbClr val="000E20"/>
              </a:solidFill>
              <a:latin typeface="Corbel"/>
              <a:ea typeface="+mn-ea"/>
              <a:cs typeface="+mn-cs"/>
            </a:rPr>
            <a:t>Scena di gioco</a:t>
          </a:r>
        </a:p>
      </dsp:txBody>
      <dsp:txXfrm>
        <a:off x="3467305" y="1291046"/>
        <a:ext cx="2354420" cy="1378346"/>
      </dsp:txXfrm>
    </dsp:sp>
    <dsp:sp modelId="{BA3A07A8-604C-3942-A5F1-9C6814A0297D}">
      <dsp:nvSpPr>
        <dsp:cNvPr id="0" name=""/>
        <dsp:cNvSpPr/>
      </dsp:nvSpPr>
      <dsp:spPr>
        <a:xfrm>
          <a:off x="6108626" y="1677637"/>
          <a:ext cx="517319" cy="6051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600" kern="1200"/>
        </a:p>
      </dsp:txBody>
      <dsp:txXfrm>
        <a:off x="6108626" y="1798670"/>
        <a:ext cx="362123" cy="363099"/>
      </dsp:txXfrm>
    </dsp:sp>
    <dsp:sp modelId="{FD40E80E-8E8A-474B-9AE0-EC445040156B}">
      <dsp:nvSpPr>
        <dsp:cNvPr id="0" name=""/>
        <dsp:cNvSpPr/>
      </dsp:nvSpPr>
      <dsp:spPr>
        <a:xfrm>
          <a:off x="6840681" y="1248164"/>
          <a:ext cx="2440184" cy="14641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>
              <a:solidFill>
                <a:srgbClr val="000E20"/>
              </a:solidFill>
              <a:latin typeface="Corbel"/>
              <a:ea typeface="+mn-ea"/>
              <a:cs typeface="+mn-cs"/>
            </a:rPr>
            <a:t>Leader board</a:t>
          </a:r>
        </a:p>
      </dsp:txBody>
      <dsp:txXfrm>
        <a:off x="6883563" y="1291046"/>
        <a:ext cx="2354420" cy="13783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AFF075A9-79FD-4C25-8CB4-4C1C7B73C8A9}" type="datetime1">
              <a:rPr lang="it-IT" smtClean="0"/>
              <a:pPr algn="r" rtl="0"/>
              <a:t>11/05/22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it-IT" smtClean="0"/>
              <a:pPr algn="r"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5CDC68C7-8623-4451-B071-5021073ABB13}" type="datetime1">
              <a:rPr lang="it-IT" smtClean="0"/>
              <a:pPr/>
              <a:t>11/05/22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/>
              <a:t>Non dire troppo su di te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11512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/>
              <a:t>FORMA&gt;DIM&gt;RESTO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13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98913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/>
              <a:t>FORMA&gt;DIM&gt;RESTO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14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19051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/>
              <a:t>FORMA&gt;DIM&gt;RESTO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15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76282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21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1011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78892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39622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 noProof="0"/>
              <a:t>Fare clic per modificare lo stile del sottotitolo dello schema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 hasCustomPrompt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19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19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 hasCustomPrompt="1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pPr rtl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 noProof="0" dirty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413574" cy="2895600"/>
          </a:xfrm>
        </p:spPr>
        <p:txBody>
          <a:bodyPr rtlCol="0"/>
          <a:lstStyle/>
          <a:p>
            <a:pPr rtl="0"/>
            <a:r>
              <a:rPr lang="it" dirty="0">
                <a:latin typeface="Calibri" panose="020F0502020204030204" pitchFamily="34" charset="0"/>
                <a:cs typeface="Calibri" panose="020F0502020204030204" pitchFamily="34" charset="0"/>
              </a:rPr>
              <a:t>Dino Run and Jump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ottotitolo 3"/>
          <p:cNvSpPr>
            <a:spLocks noGrp="1"/>
          </p:cNvSpPr>
          <p:nvPr>
            <p:ph type="subTitle" idx="1"/>
          </p:nvPr>
        </p:nvSpPr>
        <p:spPr>
          <a:xfrm>
            <a:off x="1227268" y="4724400"/>
            <a:ext cx="8229600" cy="500608"/>
          </a:xfrm>
        </p:spPr>
        <p:txBody>
          <a:bodyPr rtlCol="0"/>
          <a:lstStyle/>
          <a:p>
            <a:pPr rtl="0"/>
            <a:r>
              <a:rPr lang="it" dirty="0">
                <a:latin typeface="Calibri" panose="020F0502020204030204" pitchFamily="34" charset="0"/>
                <a:cs typeface="Calibri" panose="020F0502020204030204" pitchFamily="34" charset="0"/>
              </a:rPr>
              <a:t>Progetto di informatica 2021-2022</a:t>
            </a:r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ottotitolo 3">
            <a:extLst>
              <a:ext uri="{FF2B5EF4-FFF2-40B4-BE49-F238E27FC236}">
                <a16:creationId xmlns:a16="http://schemas.microsoft.com/office/drawing/2014/main" id="{9DA51789-6924-92CA-E7EB-077C3E175CE7}"/>
              </a:ext>
            </a:extLst>
          </p:cNvPr>
          <p:cNvSpPr txBox="1">
            <a:spLocks/>
          </p:cNvSpPr>
          <p:nvPr/>
        </p:nvSpPr>
        <p:spPr>
          <a:xfrm>
            <a:off x="0" y="6453336"/>
            <a:ext cx="8229600" cy="500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olo 2">
            <a:extLst>
              <a:ext uri="{FF2B5EF4-FFF2-40B4-BE49-F238E27FC236}">
                <a16:creationId xmlns:a16="http://schemas.microsoft.com/office/drawing/2014/main" id="{028A3BEC-818E-0FBB-85B1-C7C896390658}"/>
              </a:ext>
            </a:extLst>
          </p:cNvPr>
          <p:cNvSpPr txBox="1">
            <a:spLocks/>
          </p:cNvSpPr>
          <p:nvPr/>
        </p:nvSpPr>
        <p:spPr>
          <a:xfrm>
            <a:off x="0" y="5834123"/>
            <a:ext cx="7678588" cy="10382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" sz="2400" dirty="0">
                <a:latin typeface="Calibri" panose="020F0502020204030204" pitchFamily="34" charset="0"/>
                <a:cs typeface="Calibri" panose="020F0502020204030204" pitchFamily="34" charset="0"/>
              </a:rPr>
              <a:t>Michea Colautti, Nadia Fasani, Thomas Sartini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09806CE3-59A5-4637-47FC-D045B941A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193" y="1791483"/>
            <a:ext cx="10515600" cy="4351338"/>
          </a:xfrm>
        </p:spPr>
        <p:txBody>
          <a:bodyPr/>
          <a:lstStyle/>
          <a:p>
            <a:r>
              <a:rPr lang="it-CH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2013– Phantom Storm</a:t>
            </a:r>
          </a:p>
          <a:p>
            <a:r>
              <a:rPr lang="it-CH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Gratis</a:t>
            </a:r>
          </a:p>
          <a:p>
            <a:r>
              <a:rPr lang="it-CH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Cos’è</a:t>
            </a:r>
          </a:p>
          <a:p>
            <a:pPr marL="442913" lvl="2" indent="-223838">
              <a:spcBef>
                <a:spcPts val="1800"/>
              </a:spcBef>
            </a:pPr>
            <a:r>
              <a:rPr lang="it-CH" sz="22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Framework per giochi 2D</a:t>
            </a:r>
          </a:p>
          <a:p>
            <a:pPr marL="442913" lvl="2" indent="-223838">
              <a:spcBef>
                <a:spcPts val="1800"/>
              </a:spcBef>
            </a:pPr>
            <a:r>
              <a:rPr lang="it-CH" sz="22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Multipiattaforma </a:t>
            </a:r>
            <a:r>
              <a:rPr lang="it-CH" sz="22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  <a:sym typeface="Wingdings" pitchFamily="2" charset="2"/>
              </a:rPr>
              <a:t> HTML5</a:t>
            </a:r>
            <a:endParaRPr lang="it-CH" sz="22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marL="442913" lvl="2" indent="-223838">
              <a:spcBef>
                <a:spcPts val="1800"/>
              </a:spcBef>
            </a:pPr>
            <a:r>
              <a:rPr lang="it-CH" sz="22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Semplifica la gestione del gioco</a:t>
            </a:r>
          </a:p>
          <a:p>
            <a:pPr lvl="1"/>
            <a:endParaRPr lang="it-CH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82D6697A-0AB6-1A78-3C11-9C316B9C7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190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Analisi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Phaser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magine 2" descr="Immagine che contiene testo, clipart, screenshot&#10;&#10;Descrizione generata automaticamente">
            <a:extLst>
              <a:ext uri="{FF2B5EF4-FFF2-40B4-BE49-F238E27FC236}">
                <a16:creationId xmlns:a16="http://schemas.microsoft.com/office/drawing/2014/main" id="{848F9F05-86FD-F545-D11B-FCC667AD4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380" y="1550987"/>
            <a:ext cx="6119107" cy="2739899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A07E74D-D4BB-8E81-BFD7-A8C07C0FF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63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Progettazione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In generale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7B5D68A-965E-92E5-09FF-4FE28E27B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94" y="1844824"/>
            <a:ext cx="11001635" cy="1872208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CA2F541-A307-C7B5-E010-FEC284A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11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69066E9-2F13-7585-95B5-C3E3D97551BB}"/>
              </a:ext>
            </a:extLst>
          </p:cNvPr>
          <p:cNvSpPr txBox="1"/>
          <p:nvPr/>
        </p:nvSpPr>
        <p:spPr>
          <a:xfrm>
            <a:off x="549796" y="1444714"/>
            <a:ext cx="1329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rtl="0">
              <a:defRPr lang="it-it"/>
            </a:defPPr>
            <a:lvl1pPr>
              <a:defRPr sz="2000"/>
            </a:lvl1pPr>
          </a:lstStyle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Preventivo</a:t>
            </a:r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211E815-4710-6179-3E0E-48B64F79E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08" y="4264668"/>
            <a:ext cx="11001635" cy="187580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D9BAF42-3955-AEE9-ECE6-C99C0F67B479}"/>
              </a:ext>
            </a:extLst>
          </p:cNvPr>
          <p:cNvSpPr txBox="1"/>
          <p:nvPr/>
        </p:nvSpPr>
        <p:spPr>
          <a:xfrm>
            <a:off x="535838" y="3932476"/>
            <a:ext cx="1382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rtl="0">
              <a:defRPr lang="it-it"/>
            </a:defPPr>
            <a:lvl1pPr>
              <a:defRPr sz="2000"/>
            </a:lvl1pPr>
          </a:lstStyle>
          <a:p>
            <a:r>
              <a:rPr lang="it-IT">
                <a:latin typeface="Calibri" panose="020F0502020204030204" pitchFamily="34" charset="0"/>
                <a:cs typeface="Calibri" panose="020F0502020204030204" pitchFamily="34" charset="0"/>
              </a:rPr>
              <a:t>Consuntivo</a:t>
            </a:r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10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Progettazione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GUI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CC0E9D9-8894-6DBC-C153-721EA7E4D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732" y="1268760"/>
            <a:ext cx="2540346" cy="516108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7C666A1-58E3-46FF-FB14-9C92F2CE5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52" y="1484784"/>
            <a:ext cx="6955791" cy="4945058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9DE4944-2A3F-DB80-33C2-C1387D54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12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4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Progettazione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Architettura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7D19495-B0D3-A529-6AB0-DB0FD2D9B9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60" y="1371600"/>
            <a:ext cx="4807389" cy="5105400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E1AD50E-EF09-4316-C3F8-B9DE373FA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13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19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Progettazione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Database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43A40C9-7C1F-84B0-F73C-1A82E6F1A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5" y="1628800"/>
            <a:ext cx="7596337" cy="4686052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D4122A0-B2A2-7EF7-1702-EF1E3D4E5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14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33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Progettazione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Flussi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6C1836B-1022-67F3-A9E8-198952885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6" y="1484784"/>
            <a:ext cx="9144001" cy="5179997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BDA6792-3E00-E036-4F07-A8584D59A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15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8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Implementazione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In generale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ACE158D5-65C6-4C5C-37CC-FD7E7F85AD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9" y="1630894"/>
            <a:ext cx="11860791" cy="2218735"/>
          </a:xfr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630537-9E94-A21B-4770-3ED28B5B9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3026" y="6528803"/>
            <a:ext cx="838201" cy="276228"/>
          </a:xfrm>
        </p:spPr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16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095C787-2C43-945E-7C07-44D2F043E3AB}"/>
              </a:ext>
            </a:extLst>
          </p:cNvPr>
          <p:cNvSpPr txBox="1"/>
          <p:nvPr/>
        </p:nvSpPr>
        <p:spPr>
          <a:xfrm>
            <a:off x="-26268" y="1270861"/>
            <a:ext cx="1329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rtl="0">
              <a:defRPr lang="it-it"/>
            </a:defPPr>
            <a:lvl1pPr>
              <a:defRPr sz="2000"/>
            </a:lvl1pPr>
          </a:lstStyle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Preventivo</a:t>
            </a:r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AD28B4D3-CB42-7693-6F3B-81E1936A9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9" y="4324706"/>
            <a:ext cx="11455400" cy="22987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5D936EB-DB25-D1B2-CEB5-B43F29F062C9}"/>
              </a:ext>
            </a:extLst>
          </p:cNvPr>
          <p:cNvSpPr txBox="1"/>
          <p:nvPr/>
        </p:nvSpPr>
        <p:spPr>
          <a:xfrm>
            <a:off x="0" y="3981694"/>
            <a:ext cx="1351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rtl="0">
              <a:defRPr lang="it-it"/>
            </a:defPPr>
            <a:lvl1pPr>
              <a:defRPr sz="2000"/>
            </a:lvl1pPr>
          </a:lstStyle>
          <a:p>
            <a:r>
              <a:rPr lang="it-IT">
                <a:latin typeface="Calibri" panose="020F0502020204030204" pitchFamily="34" charset="0"/>
                <a:cs typeface="Calibri" panose="020F0502020204030204" pitchFamily="34" charset="0"/>
              </a:rPr>
              <a:t>Consuntivo</a:t>
            </a:r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95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74341" y="24026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Implementazione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Struttura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magine 3" descr="Immagine che contiene testo, ricevuta&#10;&#10;Descrizione generata automaticamente">
            <a:extLst>
              <a:ext uri="{FF2B5EF4-FFF2-40B4-BE49-F238E27FC236}">
                <a16:creationId xmlns:a16="http://schemas.microsoft.com/office/drawing/2014/main" id="{F6970A21-8353-CB27-C41B-ACA749941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40" y="1361568"/>
            <a:ext cx="4932039" cy="5319652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34E7CC-4FDA-2BCB-884C-3B23A182C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17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51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Implementazione - 1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Refactor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92204" y="1524001"/>
            <a:ext cx="9558183" cy="4114800"/>
          </a:xfrm>
        </p:spPr>
        <p:txBody>
          <a:bodyPr rtlCol="0">
            <a:normAutofit/>
          </a:bodyPr>
          <a:lstStyle/>
          <a:p>
            <a:pPr lvl="1"/>
            <a:r>
              <a:rPr lang="it" sz="2400" b="1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Chrome Dino Manuel</a:t>
            </a:r>
          </a:p>
          <a:p>
            <a:pPr lvl="2"/>
            <a:r>
              <a:rPr lang="it" sz="22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Comprensione</a:t>
            </a:r>
          </a:p>
          <a:p>
            <a:pPr lvl="2"/>
            <a:r>
              <a:rPr lang="it" sz="22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Adattamento</a:t>
            </a:r>
          </a:p>
          <a:p>
            <a:pPr lvl="2"/>
            <a:r>
              <a:rPr lang="it" sz="22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Miglioramenti</a:t>
            </a:r>
          </a:p>
          <a:p>
            <a:pPr marL="463550" lvl="2" indent="0">
              <a:buNone/>
            </a:pPr>
            <a:endParaRPr lang="it" sz="28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B5A2903-8672-FE8E-813C-2C134923F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18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98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81844" y="-10972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cs typeface="Calibri" panose="020F0502020204030204" pitchFamily="34" charset="0"/>
              </a:rPr>
              <a:t>Implementazione - 2</a:t>
            </a:r>
            <a:br>
              <a:rPr lang="it" sz="4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Implementazione della GUI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964212" y="1513029"/>
            <a:ext cx="9558183" cy="4114800"/>
          </a:xfrm>
        </p:spPr>
        <p:txBody>
          <a:bodyPr rtlCol="0">
            <a:normAutofit/>
          </a:bodyPr>
          <a:lstStyle/>
          <a:p>
            <a:pPr lvl="1"/>
            <a:r>
              <a:rPr lang="fr-CH" sz="2400" b="1" dirty="0">
                <a:latin typeface="Calibri" panose="020F0502020204030204" pitchFamily="34" charset="0"/>
                <a:cs typeface="Calibri" panose="020F0502020204030204" pitchFamily="34" charset="0"/>
              </a:rPr>
              <a:t>Bootstrap</a:t>
            </a:r>
          </a:p>
          <a:p>
            <a:pPr lvl="1"/>
            <a:endParaRPr lang="fr-CH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it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endParaRPr lang="it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rtl="0"/>
            <a:endParaRPr lang="it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10E7EBD-9B7B-165C-C557-17C791992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6" y="1988840"/>
            <a:ext cx="3240360" cy="462908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80CD3E8-02F3-4817-468A-A2F3FBB73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332" y="1986093"/>
            <a:ext cx="3272285" cy="4629086"/>
          </a:xfrm>
          <a:prstGeom prst="rect">
            <a:avLst/>
          </a:prstGeom>
        </p:spPr>
      </p:pic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950E133C-5E86-6BEA-D434-EE2F12550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19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79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909836" y="0"/>
            <a:ext cx="9334137" cy="924508"/>
          </a:xfrm>
        </p:spPr>
        <p:txBody>
          <a:bodyPr rtlCol="0">
            <a:normAutofit/>
          </a:bodyPr>
          <a:lstStyle/>
          <a:p>
            <a:pPr rtl="0"/>
            <a:r>
              <a:rPr lang="it" sz="44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Indice</a:t>
            </a:r>
            <a:endParaRPr lang="en-US" sz="44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Segnaposto contenuto 13"/>
          <p:cNvSpPr>
            <a:spLocks noGrp="1"/>
          </p:cNvSpPr>
          <p:nvPr>
            <p:ph idx="1"/>
          </p:nvPr>
        </p:nvSpPr>
        <p:spPr>
          <a:xfrm>
            <a:off x="909836" y="1611487"/>
            <a:ext cx="9134391" cy="4679032"/>
          </a:xfrm>
        </p:spPr>
        <p:txBody>
          <a:bodyPr rtlCol="0"/>
          <a:lstStyle/>
          <a:p>
            <a:pPr rtl="0"/>
            <a:r>
              <a:rPr lang="it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Introduzione</a:t>
            </a:r>
          </a:p>
          <a:p>
            <a:pPr rtl="0"/>
            <a:r>
              <a:rPr lang="it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Analisi</a:t>
            </a:r>
          </a:p>
          <a:p>
            <a:pPr rtl="0"/>
            <a:r>
              <a:rPr lang="it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Progettazione</a:t>
            </a:r>
          </a:p>
          <a:p>
            <a:pPr rtl="0"/>
            <a:r>
              <a:rPr lang="it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Implementazione</a:t>
            </a:r>
          </a:p>
          <a:p>
            <a:pPr rtl="0"/>
            <a:r>
              <a:rPr lang="it-CH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T</a:t>
            </a:r>
            <a:r>
              <a:rPr lang="it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est</a:t>
            </a:r>
          </a:p>
          <a:p>
            <a:pPr rtl="0"/>
            <a:r>
              <a:rPr lang="it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C0nclusioni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53BDA36-ABEF-E1CE-082E-F10D4BD9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2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7828" y="33505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Implementazione – 3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Scene del gioco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9C29B379-5511-B2B5-E5CD-64F8929ED6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5096105"/>
              </p:ext>
            </p:extLst>
          </p:nvPr>
        </p:nvGraphicFramePr>
        <p:xfrm>
          <a:off x="1449896" y="1448780"/>
          <a:ext cx="9289031" cy="3960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9DFBDEA-5F6F-E455-1427-1C8DAE4CF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20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39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81844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Implementazione – 3.1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Lobby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964214" y="1905001"/>
            <a:ext cx="9558183" cy="4114800"/>
          </a:xfrm>
        </p:spPr>
        <p:txBody>
          <a:bodyPr rtlCol="0">
            <a:normAutofit/>
          </a:bodyPr>
          <a:lstStyle/>
          <a:p>
            <a:pPr lvl="1"/>
            <a:r>
              <a:rPr lang="fr-CH" sz="2400" b="1" dirty="0" err="1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Preload</a:t>
            </a:r>
            <a:r>
              <a:rPr lang="fr-CH" sz="2400" b="1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:</a:t>
            </a:r>
          </a:p>
          <a:p>
            <a:pPr lvl="2"/>
            <a:r>
              <a:rPr lang="fr-CH" sz="2200" dirty="0" err="1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Definizione</a:t>
            </a:r>
            <a:r>
              <a:rPr lang="fr-CH" sz="22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 </a:t>
            </a:r>
            <a:r>
              <a:rPr lang="fr-CH" sz="2200" dirty="0" err="1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risorse</a:t>
            </a:r>
            <a:endParaRPr lang="fr-CH" sz="22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lvl="1"/>
            <a:r>
              <a:rPr lang="fr-CH" sz="2400" b="1" dirty="0" err="1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Create</a:t>
            </a:r>
            <a:r>
              <a:rPr lang="fr-CH" sz="2400" b="1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:</a:t>
            </a:r>
          </a:p>
          <a:p>
            <a:pPr lvl="2"/>
            <a:r>
              <a:rPr lang="fr-CH" sz="2200" dirty="0" err="1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Creazione</a:t>
            </a:r>
            <a:r>
              <a:rPr lang="fr-CH" sz="22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 </a:t>
            </a:r>
            <a:r>
              <a:rPr lang="fr-CH" sz="2200" dirty="0" err="1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del</a:t>
            </a:r>
            <a:r>
              <a:rPr lang="fr-CH" sz="22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 </a:t>
            </a:r>
            <a:r>
              <a:rPr lang="fr-CH" sz="2200" dirty="0" err="1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gioco</a:t>
            </a:r>
            <a:endParaRPr lang="fr-CH" sz="22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lvl="1"/>
            <a:r>
              <a:rPr lang="fr-CH" sz="2400" b="1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Update:</a:t>
            </a:r>
          </a:p>
          <a:p>
            <a:pPr lvl="2"/>
            <a:r>
              <a:rPr lang="fr-CH" sz="2200" dirty="0" err="1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Aggiunta</a:t>
            </a:r>
            <a:r>
              <a:rPr lang="fr-CH" sz="22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 </a:t>
            </a:r>
            <a:r>
              <a:rPr lang="fr-CH" sz="2200" dirty="0" err="1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degli</a:t>
            </a:r>
            <a:r>
              <a:rPr lang="fr-CH" sz="22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 </a:t>
            </a:r>
            <a:r>
              <a:rPr lang="fr-CH" sz="2200" dirty="0" err="1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utenti</a:t>
            </a:r>
            <a:endParaRPr lang="fr-CH" sz="22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lvl="2"/>
            <a:r>
              <a:rPr lang="fr-CH" sz="22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Aggiornamento </a:t>
            </a:r>
            <a:r>
              <a:rPr lang="fr-CH" sz="2200" dirty="0" err="1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grafica</a:t>
            </a:r>
            <a:endParaRPr lang="fr-CH" sz="22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lvl="2"/>
            <a:endParaRPr lang="fr-CH" sz="22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marL="463550" lvl="2" indent="0">
              <a:buNone/>
            </a:pPr>
            <a:endParaRPr lang="fr-CH" sz="22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DAD4BE-F16A-870B-8F47-AD1F2FEB6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21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82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81844" y="10732"/>
            <a:ext cx="9144001" cy="1371600"/>
          </a:xfrm>
        </p:spPr>
        <p:txBody>
          <a:bodyPr rtlCol="0" anchor="b">
            <a:normAutofit/>
          </a:bodyPr>
          <a:lstStyle/>
          <a:p>
            <a:r>
              <a:rPr lang="it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Implementazione – 3.2</a:t>
            </a:r>
            <a:br>
              <a:rPr lang="it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Scena di gioco</a:t>
            </a:r>
            <a:endParaRPr lang="en-US" sz="32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4B9D824E-16ED-00D0-B189-E37D615C1D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7828" y="1627614"/>
            <a:ext cx="4419599" cy="4114800"/>
          </a:xfrm>
        </p:spPr>
        <p:txBody>
          <a:bodyPr rtlCol="0">
            <a:normAutofit/>
          </a:bodyPr>
          <a:lstStyle/>
          <a:p>
            <a:pPr lvl="1"/>
            <a:r>
              <a:rPr lang="it-IT" sz="2400" b="1" dirty="0" err="1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Preload</a:t>
            </a:r>
            <a:r>
              <a:rPr lang="it-IT" sz="2400" b="1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:</a:t>
            </a:r>
          </a:p>
          <a:p>
            <a:pPr lvl="2"/>
            <a:r>
              <a:rPr lang="it-IT" sz="24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Definizione risorse</a:t>
            </a:r>
          </a:p>
          <a:p>
            <a:pPr lvl="1"/>
            <a:r>
              <a:rPr lang="it-IT" sz="2400" b="1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Create:</a:t>
            </a:r>
          </a:p>
          <a:p>
            <a:pPr lvl="2"/>
            <a:r>
              <a:rPr lang="it-IT" sz="24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Creazione del gioco</a:t>
            </a:r>
          </a:p>
          <a:p>
            <a:pPr lvl="1"/>
            <a:r>
              <a:rPr lang="it-IT" sz="2400" b="1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Update:</a:t>
            </a:r>
          </a:p>
          <a:p>
            <a:pPr lvl="2"/>
            <a:r>
              <a:rPr lang="it-IT" sz="24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Rilevamento movimenti</a:t>
            </a:r>
          </a:p>
          <a:p>
            <a:pPr lvl="2"/>
            <a:r>
              <a:rPr lang="it-IT" sz="24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Aggiornamento della grafica</a:t>
            </a:r>
          </a:p>
          <a:p>
            <a:pPr lvl="2"/>
            <a:endParaRPr lang="it-IT" sz="24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marL="463550" lvl="2" indent="0">
              <a:buNone/>
            </a:pPr>
            <a:endParaRPr lang="it-IT" sz="24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A05ACF0-4960-0684-7457-56E8B34081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608" y="1844824"/>
            <a:ext cx="7159177" cy="3096344"/>
          </a:xfrm>
          <a:prstGeom prst="rect">
            <a:avLst/>
          </a:prstGeom>
          <a:noFill/>
        </p:spPr>
      </p:pic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E59A9A4-7142-80B2-C18E-B9D1029E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22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43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36479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Implementazione – 3.3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Leader board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981841" y="1556792"/>
            <a:ext cx="9558183" cy="4114800"/>
          </a:xfrm>
        </p:spPr>
        <p:txBody>
          <a:bodyPr rtlCol="0">
            <a:normAutofit/>
          </a:bodyPr>
          <a:lstStyle/>
          <a:p>
            <a:pPr lvl="1"/>
            <a:r>
              <a:rPr lang="fr-CH" sz="2400" b="1" dirty="0" err="1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Caricamento</a:t>
            </a:r>
            <a:r>
              <a:rPr lang="fr-CH" sz="2400" b="1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 </a:t>
            </a:r>
            <a:r>
              <a:rPr lang="fr-CH" sz="2400" b="1" dirty="0" err="1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classifica</a:t>
            </a:r>
            <a:r>
              <a:rPr lang="fr-CH" sz="2400" b="1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FE3620E-CA69-EB2D-9E66-DDACC7957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61" y="2475854"/>
            <a:ext cx="10000363" cy="3431980"/>
          </a:xfrm>
          <a:prstGeom prst="rect">
            <a:avLst/>
          </a:prstGeom>
        </p:spPr>
      </p:pic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A4DF0611-F05A-F8AA-EF04-10C8387AC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23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79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247651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Implementazione – 4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Lato utente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909836" y="1847850"/>
            <a:ext cx="9558183" cy="4114800"/>
          </a:xfrm>
        </p:spPr>
        <p:txBody>
          <a:bodyPr rtlCol="0">
            <a:normAutofit/>
          </a:bodyPr>
          <a:lstStyle/>
          <a:p>
            <a:pPr lvl="1"/>
            <a:r>
              <a:rPr lang="it-IT" sz="2400" b="1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Inserimento codice</a:t>
            </a:r>
          </a:p>
          <a:p>
            <a:pPr lvl="1"/>
            <a:r>
              <a:rPr lang="it-IT" sz="2400" b="1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Personalizzazione</a:t>
            </a:r>
          </a:p>
          <a:p>
            <a:pPr lvl="1"/>
            <a:r>
              <a:rPr lang="it-IT" sz="2400" b="1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Cattura dei movimenti</a:t>
            </a:r>
          </a:p>
          <a:p>
            <a:pPr lvl="1"/>
            <a:endParaRPr lang="it-IT" sz="2200" b="1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marL="231775" lvl="1" indent="0">
              <a:buNone/>
            </a:pPr>
            <a:endParaRPr lang="it-IT" sz="2400" b="1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marL="0" indent="0" rtl="0">
              <a:buNone/>
            </a:pPr>
            <a:endParaRPr lang="it-IT" sz="28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B0DAA23-FB5C-ED4C-1B5A-BDF30A003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500" y="721684"/>
            <a:ext cx="4064248" cy="5755316"/>
          </a:xfrm>
          <a:prstGeom prst="rect">
            <a:avLst/>
          </a:prstGeom>
        </p:spPr>
      </p:pic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DFB0B8B-5EFA-7720-E49A-E521DBDDD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24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2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Test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In genrale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0BC4E2E-69C8-704B-F9F3-7BBF8AB74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25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C41D5F3-693E-403D-D79F-BFAAC97E9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76" y="2814145"/>
            <a:ext cx="11087100" cy="3937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98D4FE7-CE5B-8F6A-F1AD-8D97A0B2F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2" y="4367706"/>
            <a:ext cx="10651745" cy="39369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0ABE31C-12C2-294F-979B-8A0838CA5C06}"/>
              </a:ext>
            </a:extLst>
          </p:cNvPr>
          <p:cNvSpPr txBox="1"/>
          <p:nvPr/>
        </p:nvSpPr>
        <p:spPr>
          <a:xfrm>
            <a:off x="528176" y="2468303"/>
            <a:ext cx="1329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rtl="0">
              <a:defRPr lang="it-it"/>
            </a:defPPr>
            <a:lvl1pPr>
              <a:defRPr sz="2000"/>
            </a:lvl1pPr>
          </a:lstStyle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Preventivo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8E5B6E3-F137-D77F-C97A-F9E6186E1377}"/>
              </a:ext>
            </a:extLst>
          </p:cNvPr>
          <p:cNvSpPr txBox="1"/>
          <p:nvPr/>
        </p:nvSpPr>
        <p:spPr>
          <a:xfrm>
            <a:off x="528175" y="4023278"/>
            <a:ext cx="1382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rtl="0">
              <a:defRPr lang="it-it"/>
            </a:defPPr>
            <a:lvl1pPr>
              <a:defRPr sz="2000"/>
            </a:lvl1pPr>
          </a:lstStyle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Consuntivo</a:t>
            </a:r>
          </a:p>
        </p:txBody>
      </p:sp>
    </p:spTree>
    <p:extLst>
      <p:ext uri="{BB962C8B-B14F-4D97-AF65-F5344CB8AC3E}">
        <p14:creationId xmlns:p14="http://schemas.microsoft.com/office/powerpoint/2010/main" val="25690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Test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Modalità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59D4384-4BF1-FB85-9E64-AB0D74160DC0}"/>
              </a:ext>
            </a:extLst>
          </p:cNvPr>
          <p:cNvSpPr txBox="1"/>
          <p:nvPr/>
        </p:nvSpPr>
        <p:spPr>
          <a:xfrm>
            <a:off x="909836" y="2132856"/>
            <a:ext cx="4099071" cy="84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2625" lvl="2" indent="-219075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</a:pPr>
            <a:r>
              <a:rPr lang="it-IT" sz="24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Protocollo di test</a:t>
            </a:r>
          </a:p>
          <a:p>
            <a:pPr marL="682625" lvl="2" indent="-219075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</a:pPr>
            <a:r>
              <a:rPr lang="it-IT" sz="24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Test paralleli allo sviluppo</a:t>
            </a:r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5CE040EE-D144-229A-7371-27B0DF340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055" y="3140968"/>
            <a:ext cx="7176616" cy="2220919"/>
          </a:xfrm>
          <a:prstGeom prst="rect">
            <a:avLst/>
          </a:prstGeom>
        </p:spPr>
      </p:pic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0BC4E2E-69C8-704B-F9F3-7BBF8AB74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26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37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4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Conclusioni</a:t>
            </a:r>
            <a:endParaRPr lang="en-US" sz="44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D191E3D-9841-3548-A8C4-6C54E597F991}"/>
              </a:ext>
            </a:extLst>
          </p:cNvPr>
          <p:cNvSpPr txBox="1">
            <a:spLocks/>
          </p:cNvSpPr>
          <p:nvPr/>
        </p:nvSpPr>
        <p:spPr>
          <a:xfrm>
            <a:off x="4496680" y="2743200"/>
            <a:ext cx="3195463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" sz="44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Grazie per l’attenzione</a:t>
            </a:r>
            <a:endParaRPr lang="en-US" sz="44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5C7E843-D9D0-5D32-D65C-C066B776C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27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43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964214" y="1644353"/>
            <a:ext cx="9558183" cy="4114800"/>
          </a:xfrm>
        </p:spPr>
        <p:txBody>
          <a:bodyPr rtlCol="0">
            <a:normAutofit/>
          </a:bodyPr>
          <a:lstStyle/>
          <a:p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Il gruppo</a:t>
            </a:r>
          </a:p>
          <a:p>
            <a:endParaRPr lang="it" sz="28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lvl="1"/>
            <a:endParaRPr lang="it" sz="18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endParaRPr lang="it" sz="28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9FCB6302-19E6-D246-2585-DE17086D628B}"/>
              </a:ext>
            </a:extLst>
          </p:cNvPr>
          <p:cNvSpPr txBox="1">
            <a:spLocks/>
          </p:cNvSpPr>
          <p:nvPr/>
        </p:nvSpPr>
        <p:spPr>
          <a:xfrm>
            <a:off x="981844" y="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Introduzione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Informazioni generali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36082D2-E7F8-DE2C-57A0-ED6317752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3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pPr rtl="0"/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Introduzione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Il progetto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909836" y="1628800"/>
            <a:ext cx="9558183" cy="4114800"/>
          </a:xfrm>
        </p:spPr>
        <p:txBody>
          <a:bodyPr rtlCol="0">
            <a:normAutofit/>
          </a:bodyPr>
          <a:lstStyle/>
          <a:p>
            <a:pPr rtl="0"/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Dino Run and Jump</a:t>
            </a:r>
          </a:p>
          <a:p>
            <a:pPr rtl="0"/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Multigiocatore</a:t>
            </a:r>
          </a:p>
          <a:p>
            <a:pPr rtl="0"/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Multipiattaforma</a:t>
            </a:r>
          </a:p>
          <a:p>
            <a:pPr rtl="0"/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Dal 27.01.22 al 05.05.22</a:t>
            </a:r>
          </a:p>
          <a:p>
            <a:pPr rtl="0"/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Waterfall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661C5AF-F851-CD5E-8817-28BB6F8AE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4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49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Introduzione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Lo scopo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909836" y="1916832"/>
            <a:ext cx="9558183" cy="4114800"/>
          </a:xfrm>
        </p:spPr>
        <p:txBody>
          <a:bodyPr rtlCol="0">
            <a:normAutofit/>
          </a:bodyPr>
          <a:lstStyle/>
          <a:p>
            <a:pPr rtl="0"/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Migliorare</a:t>
            </a:r>
          </a:p>
          <a:p>
            <a:pPr rtl="0"/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Realizzare</a:t>
            </a:r>
          </a:p>
          <a:p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Documentare</a:t>
            </a:r>
          </a:p>
          <a:p>
            <a:pPr rtl="0"/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Presentare</a:t>
            </a:r>
          </a:p>
          <a:p>
            <a:pPr rtl="0"/>
            <a:endParaRPr lang="it" sz="28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rtl="0"/>
            <a:endParaRPr lang="it" sz="28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C00AF0D-7FB6-CE1F-3949-E79F191A3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5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6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Analisi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In generale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AA88072-5439-E69D-081A-3B6918050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95" y="1958276"/>
            <a:ext cx="11669987" cy="1512167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CAAEAF0-12DB-5504-E79F-1F78FED48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6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3E3ADC1-DECB-BC90-7CB4-C6110E88A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96" y="4372225"/>
            <a:ext cx="11669987" cy="142591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9B7F6E4-2B0B-3CBD-6600-D9EBEE8F4EC8}"/>
              </a:ext>
            </a:extLst>
          </p:cNvPr>
          <p:cNvSpPr txBox="1"/>
          <p:nvPr/>
        </p:nvSpPr>
        <p:spPr>
          <a:xfrm>
            <a:off x="175938" y="1622436"/>
            <a:ext cx="1329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Preventivo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A138128-92C3-96DC-AA1D-44EB395DF9A9}"/>
              </a:ext>
            </a:extLst>
          </p:cNvPr>
          <p:cNvSpPr txBox="1"/>
          <p:nvPr/>
        </p:nvSpPr>
        <p:spPr>
          <a:xfrm>
            <a:off x="149648" y="4039785"/>
            <a:ext cx="1351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Consuntivo</a:t>
            </a:r>
          </a:p>
        </p:txBody>
      </p:sp>
    </p:spTree>
    <p:extLst>
      <p:ext uri="{BB962C8B-B14F-4D97-AF65-F5344CB8AC3E}">
        <p14:creationId xmlns:p14="http://schemas.microsoft.com/office/powerpoint/2010/main" val="425481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Analisi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Requisiti principali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909836" y="1916832"/>
            <a:ext cx="9558183" cy="4114800"/>
          </a:xfrm>
        </p:spPr>
        <p:txBody>
          <a:bodyPr rtlCol="0">
            <a:normAutofit/>
          </a:bodyPr>
          <a:lstStyle/>
          <a:p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Chrome Dino Manuel Grosso</a:t>
            </a:r>
          </a:p>
          <a:p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Server Firebase</a:t>
            </a:r>
          </a:p>
          <a:p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Sensori del telefono</a:t>
            </a:r>
          </a:p>
          <a:p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Multiplayer</a:t>
            </a:r>
          </a:p>
          <a:p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Sessioni</a:t>
            </a:r>
          </a:p>
          <a:p>
            <a:endParaRPr lang="it" sz="28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endParaRPr lang="it" sz="28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EE398A8-30CD-3C58-4273-3FC438257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7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77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">
            <a:extLst>
              <a:ext uri="{FF2B5EF4-FFF2-40B4-BE49-F238E27FC236}">
                <a16:creationId xmlns:a16="http://schemas.microsoft.com/office/drawing/2014/main" id="{82D6697A-0AB6-1A78-3C11-9C316B9C7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190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Analisi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Use Case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A07E74D-D4BB-8E81-BFD7-A8C07C0FF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8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D34C1E2B-31B8-6806-4011-0931DA18814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51" y="1556792"/>
            <a:ext cx="7987207" cy="4608512"/>
          </a:xfrm>
        </p:spPr>
      </p:pic>
    </p:spTree>
    <p:extLst>
      <p:ext uri="{BB962C8B-B14F-4D97-AF65-F5344CB8AC3E}">
        <p14:creationId xmlns:p14="http://schemas.microsoft.com/office/powerpoint/2010/main" val="50907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09806CE3-59A5-4637-47FC-D045B941A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193" y="1791483"/>
            <a:ext cx="10515600" cy="4351338"/>
          </a:xfrm>
        </p:spPr>
        <p:txBody>
          <a:bodyPr/>
          <a:lstStyle/>
          <a:p>
            <a:r>
              <a:rPr lang="it-CH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Fondato nel 2011</a:t>
            </a:r>
          </a:p>
          <a:p>
            <a:r>
              <a:rPr lang="it-CH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Acquisito da Google nel 2014</a:t>
            </a:r>
          </a:p>
          <a:p>
            <a:r>
              <a:rPr lang="it-CH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Fornisce</a:t>
            </a:r>
          </a:p>
          <a:p>
            <a:pPr lvl="1"/>
            <a:r>
              <a:rPr lang="it-CH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Gestione utenti</a:t>
            </a:r>
          </a:p>
          <a:p>
            <a:pPr lvl="1"/>
            <a:r>
              <a:rPr lang="it-CH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Realtime database</a:t>
            </a:r>
          </a:p>
          <a:p>
            <a:pPr lvl="1"/>
            <a:r>
              <a:rPr lang="it-CH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Storage online</a:t>
            </a:r>
          </a:p>
          <a:p>
            <a:pPr lvl="1"/>
            <a:endParaRPr lang="it-CH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8E48FA5-47A8-9496-E399-2570B8938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477" y="1234618"/>
            <a:ext cx="4064000" cy="4064000"/>
          </a:xfrm>
          <a:prstGeom prst="rect">
            <a:avLst/>
          </a:prstGeom>
        </p:spPr>
      </p:pic>
      <p:sp>
        <p:nvSpPr>
          <p:cNvPr id="13" name="Titolo 1">
            <a:extLst>
              <a:ext uri="{FF2B5EF4-FFF2-40B4-BE49-F238E27FC236}">
                <a16:creationId xmlns:a16="http://schemas.microsoft.com/office/drawing/2014/main" id="{82D6697A-0AB6-1A78-3C11-9C316B9C7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190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Analisi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Firebase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Segnaposto numero diapositiva 14">
            <a:extLst>
              <a:ext uri="{FF2B5EF4-FFF2-40B4-BE49-F238E27FC236}">
                <a16:creationId xmlns:a16="http://schemas.microsoft.com/office/drawing/2014/main" id="{DD9C7B4F-DF1E-D0B4-85E0-7903556EA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9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47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unnel blu digitale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885_TF02895261_TF02895261.potx" id="{E5890FEB-C08F-4B20-AFC8-EDED03211146}" vid="{8B73CB74-F9A9-47B8-B72A-01F97D003923}"/>
    </a:ext>
  </a:extLst>
</a:theme>
</file>

<file path=ppt/theme/theme2.xml><?xml version="1.0" encoding="utf-8"?>
<a:theme xmlns:a="http://schemas.openxmlformats.org/drawingml/2006/main" name="Tema di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0E41224-0370-4595-877C-23316CD80004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{5B206C5A-2D17-A04E-9FAD-DA0569A977FB}tf10001120</Template>
  <TotalTime>439</TotalTime>
  <Words>315</Words>
  <Application>Microsoft Macintosh PowerPoint</Application>
  <PresentationFormat>Personalizzato</PresentationFormat>
  <Paragraphs>140</Paragraphs>
  <Slides>27</Slides>
  <Notes>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31" baseType="lpstr">
      <vt:lpstr>Arial</vt:lpstr>
      <vt:lpstr>Calibri</vt:lpstr>
      <vt:lpstr>Corbel</vt:lpstr>
      <vt:lpstr>Tunnel blu digitale 16x9</vt:lpstr>
      <vt:lpstr>Dino Run and Jump</vt:lpstr>
      <vt:lpstr>Indice</vt:lpstr>
      <vt:lpstr>Presentazione standard di PowerPoint</vt:lpstr>
      <vt:lpstr>Introduzione Il progetto</vt:lpstr>
      <vt:lpstr>Introduzione Lo scopo</vt:lpstr>
      <vt:lpstr>Analisi In generale</vt:lpstr>
      <vt:lpstr>Analisi Requisiti principali</vt:lpstr>
      <vt:lpstr>Analisi Use Case</vt:lpstr>
      <vt:lpstr>Analisi Firebase</vt:lpstr>
      <vt:lpstr>Analisi Phaser</vt:lpstr>
      <vt:lpstr>Progettazione In generale</vt:lpstr>
      <vt:lpstr>Progettazione GUI</vt:lpstr>
      <vt:lpstr>Progettazione Architettura</vt:lpstr>
      <vt:lpstr>Progettazione Database</vt:lpstr>
      <vt:lpstr>Progettazione Flussi</vt:lpstr>
      <vt:lpstr>Implementazione In generale</vt:lpstr>
      <vt:lpstr>Implementazione Struttura</vt:lpstr>
      <vt:lpstr>Implementazione - 1 Refactor</vt:lpstr>
      <vt:lpstr>Implementazione - 2 Implementazione della GUI</vt:lpstr>
      <vt:lpstr>Implementazione – 3 Scene del gioco</vt:lpstr>
      <vt:lpstr>Implementazione – 3.1 Lobby</vt:lpstr>
      <vt:lpstr>Implementazione – 3.2 Scena di gioco</vt:lpstr>
      <vt:lpstr>Implementazione – 3.3 Leader board</vt:lpstr>
      <vt:lpstr>Implementazione – 4 Lato utente</vt:lpstr>
      <vt:lpstr>Test In genrale</vt:lpstr>
      <vt:lpstr>Test Modalità</vt:lpstr>
      <vt:lpstr>Conclusioni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GeneratoreLabirinti2D</dc:title>
  <dc:creator>Colautti Michea (ALLIEVO)</dc:creator>
  <cp:lastModifiedBy>Colautti Michea (ALLIEVO)</cp:lastModifiedBy>
  <cp:revision>162</cp:revision>
  <dcterms:created xsi:type="dcterms:W3CDTF">2021-01-07T12:54:57Z</dcterms:created>
  <dcterms:modified xsi:type="dcterms:W3CDTF">2022-05-11T18:43:48Z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